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6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</p:sldIdLst>
  <p:sldSz cx="9906000" cy="6858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8">
          <p15:clr>
            <a:srgbClr val="A4A3A4"/>
          </p15:clr>
        </p15:guide>
        <p15:guide id="2" orient="horz" pos="345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2341">
          <p15:clr>
            <a:srgbClr val="A4A3A4"/>
          </p15:clr>
        </p15:guide>
        <p15:guide id="6" orient="horz" pos="3612">
          <p15:clr>
            <a:srgbClr val="A4A3A4"/>
          </p15:clr>
        </p15:guide>
        <p15:guide id="7" orient="horz" pos="4155">
          <p15:clr>
            <a:srgbClr val="A4A3A4"/>
          </p15:clr>
        </p15:guide>
        <p15:guide id="8" orient="horz" pos="4064">
          <p15:clr>
            <a:srgbClr val="A4A3A4"/>
          </p15:clr>
        </p15:guide>
        <p15:guide id="9" orient="horz" pos="1070">
          <p15:clr>
            <a:srgbClr val="A4A3A4"/>
          </p15:clr>
        </p15:guide>
        <p15:guide id="10" orient="horz" pos="1842">
          <p15:clr>
            <a:srgbClr val="A4A3A4"/>
          </p15:clr>
        </p15:guide>
        <p15:guide id="11" orient="horz" pos="2658">
          <p15:clr>
            <a:srgbClr val="A4A3A4"/>
          </p15:clr>
        </p15:guide>
        <p15:guide id="12" orient="horz" pos="2614">
          <p15:clr>
            <a:srgbClr val="A4A3A4"/>
          </p15:clr>
        </p15:guide>
        <p15:guide id="13" pos="5758">
          <p15:clr>
            <a:srgbClr val="A4A3A4"/>
          </p15:clr>
        </p15:guide>
        <p15:guide id="14" pos="5534">
          <p15:clr>
            <a:srgbClr val="A4A3A4"/>
          </p15:clr>
        </p15:guide>
        <p15:guide id="15" pos="225">
          <p15:clr>
            <a:srgbClr val="A4A3A4"/>
          </p15:clr>
        </p15:guide>
        <p15:guide id="16" pos="5396">
          <p15:clr>
            <a:srgbClr val="A4A3A4"/>
          </p15:clr>
        </p15:guide>
        <p15:guide id="17" pos="362">
          <p15:clr>
            <a:srgbClr val="A4A3A4"/>
          </p15:clr>
        </p15:guide>
        <p15:guide id="18" pos="2880">
          <p15:clr>
            <a:srgbClr val="A4A3A4"/>
          </p15:clr>
        </p15:guide>
        <p15:guide id="19" pos="170">
          <p15:clr>
            <a:srgbClr val="A4A3A4"/>
          </p15:clr>
        </p15:guide>
        <p15:guide id="20" pos="6069">
          <p15:clr>
            <a:srgbClr val="A4A3A4"/>
          </p15:clr>
        </p15:guide>
        <p15:guide id="21" pos="3119">
          <p15:clr>
            <a:srgbClr val="A4A3A4"/>
          </p15:clr>
        </p15:guide>
        <p15:guide id="22" pos="5576">
          <p15:clr>
            <a:srgbClr val="A4A3A4"/>
          </p15:clr>
        </p15:guide>
        <p15:guide id="23" pos="1007">
          <p15:clr>
            <a:srgbClr val="A4A3A4"/>
          </p15:clr>
        </p15:guide>
        <p15:guide id="24" pos="62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  <p15:guide id="3" orient="horz" pos="3106">
          <p15:clr>
            <a:srgbClr val="A4A3A4"/>
          </p15:clr>
        </p15:guide>
        <p15:guide id="4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7149" autoAdjust="0"/>
  </p:normalViewPr>
  <p:slideViewPr>
    <p:cSldViewPr>
      <p:cViewPr varScale="1">
        <p:scale>
          <a:sx n="110" d="100"/>
          <a:sy n="110" d="100"/>
        </p:scale>
        <p:origin x="906" y="108"/>
      </p:cViewPr>
      <p:guideLst>
        <p:guide orient="horz" pos="1138"/>
        <p:guide orient="horz" pos="345"/>
        <p:guide orient="horz"/>
        <p:guide orient="horz" pos="3974"/>
        <p:guide orient="horz" pos="2341"/>
        <p:guide orient="horz" pos="3612"/>
        <p:guide orient="horz" pos="4155"/>
        <p:guide orient="horz" pos="4064"/>
        <p:guide orient="horz" pos="1070"/>
        <p:guide orient="horz" pos="1842"/>
        <p:guide orient="horz" pos="2658"/>
        <p:guide orient="horz" pos="2614"/>
        <p:guide pos="5758"/>
        <p:guide pos="5534"/>
        <p:guide pos="225"/>
        <p:guide pos="5396"/>
        <p:guide pos="362"/>
        <p:guide pos="2880"/>
        <p:guide pos="170"/>
        <p:guide pos="6069"/>
        <p:guide pos="3119"/>
        <p:guide pos="5576"/>
        <p:guide pos="1007"/>
        <p:guide pos="6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 showGuides="1">
      <p:cViewPr varScale="1">
        <p:scale>
          <a:sx n="82" d="100"/>
          <a:sy n="82" d="100"/>
        </p:scale>
        <p:origin x="-3966" y="-96"/>
      </p:cViewPr>
      <p:guideLst>
        <p:guide orient="horz" pos="3130"/>
        <p:guide pos="2143"/>
        <p:guide orient="horz" pos="3106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1" cy="493315"/>
          </a:xfrm>
          <a:prstGeom prst="rect">
            <a:avLst/>
          </a:prstGeom>
        </p:spPr>
        <p:txBody>
          <a:bodyPr vert="horz" lIns="90745" tIns="45373" rIns="90745" bIns="45373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5378" y="0"/>
            <a:ext cx="2918831" cy="493315"/>
          </a:xfrm>
          <a:prstGeom prst="rect">
            <a:avLst/>
          </a:prstGeom>
        </p:spPr>
        <p:txBody>
          <a:bodyPr vert="horz" lIns="90745" tIns="45373" rIns="90745" bIns="45373"/>
          <a:lstStyle>
            <a:lvl1pPr algn="r">
              <a:defRPr sz="1200"/>
            </a:lvl1pPr>
          </a:lstStyle>
          <a:p>
            <a:pPr lvl="0">
              <a:defRPr/>
            </a:pPr>
            <a:fld id="{207F23D9-DF40-4811-9C78-A2E2A32398DD}" type="datetime1">
              <a:rPr lang="ko-KR" altLang="en-US"/>
              <a:pPr lvl="0">
                <a:defRPr/>
              </a:pPr>
              <a:t>2024-01-26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3" y="9371285"/>
            <a:ext cx="2918831" cy="493315"/>
          </a:xfrm>
          <a:prstGeom prst="rect">
            <a:avLst/>
          </a:prstGeom>
        </p:spPr>
        <p:txBody>
          <a:bodyPr vert="horz" lIns="90745" tIns="45373" rIns="90745" bIns="45373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5378" y="9371285"/>
            <a:ext cx="2918831" cy="493315"/>
          </a:xfrm>
          <a:prstGeom prst="rect">
            <a:avLst/>
          </a:prstGeom>
        </p:spPr>
        <p:txBody>
          <a:bodyPr vert="horz" lIns="90745" tIns="45373" rIns="90745" bIns="45373" anchor="b"/>
          <a:lstStyle>
            <a:lvl1pPr algn="r">
              <a:defRPr sz="1200"/>
            </a:lvl1pPr>
          </a:lstStyle>
          <a:p>
            <a:pPr lvl="0">
              <a:defRPr/>
            </a:pPr>
            <a:fld id="{4DD6E7B0-61C4-474B-96F1-99E4547EAD79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1" cy="493315"/>
          </a:xfrm>
          <a:prstGeom prst="rect">
            <a:avLst/>
          </a:prstGeom>
        </p:spPr>
        <p:txBody>
          <a:bodyPr vert="horz" lIns="90745" tIns="45373" rIns="90745" bIns="45373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8" y="0"/>
            <a:ext cx="2918831" cy="493315"/>
          </a:xfrm>
          <a:prstGeom prst="rect">
            <a:avLst/>
          </a:prstGeom>
        </p:spPr>
        <p:txBody>
          <a:bodyPr vert="horz" lIns="90745" tIns="45373" rIns="90745" bIns="45373"/>
          <a:lstStyle>
            <a:lvl1pPr algn="r">
              <a:defRPr sz="1200"/>
            </a:lvl1pPr>
          </a:lstStyle>
          <a:p>
            <a:pPr lvl="0">
              <a:defRPr/>
            </a:pPr>
            <a:fld id="{F3AF6795-A612-454E-AF7A-9192B1BEBB13}" type="datetime1">
              <a:rPr lang="ko-KR" altLang="en-US"/>
              <a:pPr lvl="0">
                <a:defRPr/>
              </a:pPr>
              <a:t>2024-01-26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95325" y="741363"/>
            <a:ext cx="5345113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6503"/>
            <a:ext cx="5388610" cy="4439840"/>
          </a:xfrm>
          <a:prstGeom prst="rect">
            <a:avLst/>
          </a:prstGeom>
        </p:spPr>
        <p:txBody>
          <a:bodyPr vert="horz" lIns="90745" tIns="45373" rIns="90745" bIns="45373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9371285"/>
            <a:ext cx="2918831" cy="493315"/>
          </a:xfrm>
          <a:prstGeom prst="rect">
            <a:avLst/>
          </a:prstGeom>
        </p:spPr>
        <p:txBody>
          <a:bodyPr vert="horz" lIns="90745" tIns="45373" rIns="90745" bIns="45373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8" y="9371285"/>
            <a:ext cx="2918831" cy="493315"/>
          </a:xfrm>
          <a:prstGeom prst="rect">
            <a:avLst/>
          </a:prstGeom>
        </p:spPr>
        <p:txBody>
          <a:bodyPr vert="horz" lIns="90745" tIns="45373" rIns="90745" bIns="45373" anchor="b"/>
          <a:lstStyle>
            <a:lvl1pPr algn="r">
              <a:defRPr sz="1200"/>
            </a:lvl1pPr>
          </a:lstStyle>
          <a:p>
            <a:pPr lvl="0">
              <a:defRPr/>
            </a:pPr>
            <a:fld id="{A0A51D67-0C14-4576-BCC5-A508196B7BB5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A0A51D67-0C14-4576-BCC5-A508196B7BB5}" type="slidenum">
              <a:rPr lang="en-US" altLang="en-US"/>
              <a:pPr lvl="0">
                <a:defRPr/>
              </a:pPr>
              <a:t>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58593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7046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53023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35994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1216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0455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4666762" y="6601173"/>
            <a:ext cx="5724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BA1376A-1BCE-4C3B-85BD-05D751D6B156}" type="slidenum">
              <a:rPr lang="en-US" altLang="ko-KR" sz="700" b="1" spc="-30" smtClean="0">
                <a:solidFill>
                  <a:srgbClr val="80808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pPr algn="ctr"/>
              <a:t>‹#›</a:t>
            </a:fld>
            <a:r>
              <a:rPr lang="en-US" altLang="ko-KR" sz="700" b="1" spc="-30" dirty="0">
                <a:solidFill>
                  <a:srgbClr val="808080"/>
                </a:solidFill>
                <a:latin typeface="나눔고딕" pitchFamily="50" charset="-127"/>
                <a:ea typeface="나눔고딕" pitchFamily="50" charset="-127"/>
              </a:rPr>
              <a:t> </a:t>
            </a:r>
          </a:p>
        </p:txBody>
      </p:sp>
      <p:pic>
        <p:nvPicPr>
          <p:cNvPr id="18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527" y="6564836"/>
            <a:ext cx="1104747" cy="224350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1" y="6559289"/>
            <a:ext cx="1008111" cy="2838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137828"/>
            <a:ext cx="121615" cy="5124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204359" y="137828"/>
            <a:ext cx="356153" cy="5124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000" b="1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484616" y="626400"/>
            <a:ext cx="7276696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>
            <a:off x="6825208" y="626400"/>
            <a:ext cx="3080792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66762" y="6601173"/>
            <a:ext cx="5724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BA1376A-1BCE-4C3B-85BD-05D751D6B156}" type="slidenum">
              <a:rPr lang="en-US" altLang="ko-KR" sz="700" b="1" spc="-30" smtClean="0">
                <a:solidFill>
                  <a:srgbClr val="80808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pPr algn="ctr"/>
              <a:t>‹#›</a:t>
            </a:fld>
            <a:r>
              <a:rPr lang="en-US" altLang="ko-KR" sz="700" b="1" spc="-30" dirty="0">
                <a:solidFill>
                  <a:srgbClr val="808080"/>
                </a:solidFill>
                <a:latin typeface="나눔고딕" pitchFamily="50" charset="-127"/>
                <a:ea typeface="나눔고딕" pitchFamily="50" charset="-127"/>
              </a:rPr>
              <a:t> 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527" y="6564836"/>
            <a:ext cx="1104747" cy="22435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1" y="6559289"/>
            <a:ext cx="1008111" cy="2838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582114" y="1700808"/>
            <a:ext cx="8475342" cy="212365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>
              <a:defRPr/>
            </a:pPr>
            <a:r>
              <a:rPr lang="ko-KR" altLang="en-US" sz="6600" b="1" cap="all" dirty="0">
                <a:ln w="0"/>
                <a:solidFill>
                  <a:srgbClr val="0083CB"/>
                </a:solidFill>
                <a:effectLst>
                  <a:reflection blurRad="12700" stA="50000" endPos="50000" dist="5000" dir="5400000" sy="-100000" rotWithShape="0"/>
                </a:effectLst>
                <a:latin typeface="한컴 고딕" pitchFamily="2" charset="-127"/>
                <a:ea typeface="한컴 고딕" pitchFamily="2" charset="-127"/>
              </a:rPr>
              <a:t>청년일자리도약장려금 지원금 신청 안내</a:t>
            </a:r>
            <a:endParaRPr lang="en-US" altLang="ko-KR" sz="6600" b="1" cap="all" dirty="0">
              <a:ln w="0"/>
              <a:solidFill>
                <a:srgbClr val="0083CB"/>
              </a:solidFill>
              <a:effectLst>
                <a:reflection blurRad="12700" stA="50000" endPos="50000" dist="5000" dir="5400000" sy="-100000" rotWithShape="0"/>
              </a:effectLst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582" y="4993352"/>
            <a:ext cx="1926835" cy="7399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32920" y="4181018"/>
            <a:ext cx="126014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latin typeface="한컴 고딕" pitchFamily="2" charset="-127"/>
                <a:ea typeface="한컴 고딕" pitchFamily="2" charset="-127"/>
              </a:rPr>
              <a:t>2024.01</a:t>
            </a:r>
            <a:endParaRPr lang="ko-KR" altLang="en-US" sz="2000" b="1" dirty="0"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853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96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6894488" y="890358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090412"/>
              </p:ext>
            </p:extLst>
          </p:nvPr>
        </p:nvGraphicFramePr>
        <p:xfrm>
          <a:off x="6912000" y="892084"/>
          <a:ext cx="2721520" cy="192327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지원금지급신청서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지원금 신청 현황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대표 사업장 현황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지원금 신청 현황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신청한 지원금 처리현황 확인 가능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대표 사업장 현황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10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참여신청서 대표 사업장 현황 정보 제공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05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1329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2554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3778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5002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6226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7450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8674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632520" y="159023"/>
            <a:ext cx="8125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 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지원금 지급 신청서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(1)</a:t>
            </a:r>
            <a:endParaRPr lang="ko-KR" altLang="en-US" sz="2400" b="1" dirty="0">
              <a:solidFill>
                <a:schemeClr val="accent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781" y="159023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 3</a:t>
            </a:r>
            <a:endParaRPr lang="ko-KR" altLang="en-US" sz="24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09FF7DA-DF23-4AB7-96F5-5D7E25B20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330" y="1101703"/>
            <a:ext cx="6120680" cy="490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384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96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6894488" y="890358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988208"/>
              </p:ext>
            </p:extLst>
          </p:nvPr>
        </p:nvGraphicFramePr>
        <p:xfrm>
          <a:off x="6912000" y="892084"/>
          <a:ext cx="2721520" cy="4378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지원금지급신청서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첨부파일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기업명의 계좌정보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첨부파일 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개인정보가 포함된 자료는 첨부할 수 없음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파일 암호화를 한 경우에는 업로드 가능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첨부한 서류는 운영기관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고용센터에서 확인가능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r>
                        <a:rPr lang="ko-KR" altLang="en-US" sz="950" b="1" u="none" baseline="0" dirty="0" err="1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회차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950" b="1" u="none" baseline="0" dirty="0" err="1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신청시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근로계약서 첨부 필수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!!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★ 급여명세서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이체확인서 제출 시 </a:t>
                      </a:r>
                      <a:r>
                        <a:rPr lang="ko-KR" altLang="en-US" sz="950" b="1" u="none" baseline="0" dirty="0" err="1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원본대조필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또는 사실과 다름없음 작성 후 날인 해주세요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사업주 확인서 작성시 유의 사항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srgbClr val="0070C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00" b="1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인위적 감원이 없을 경우</a:t>
                      </a:r>
                      <a:r>
                        <a:rPr lang="en-US" altLang="ko-KR" sz="1000" b="1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ko-KR" altLang="en-US" sz="1000" b="1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③</a:t>
                      </a:r>
                      <a:r>
                        <a:rPr lang="en-US" altLang="ko-KR" sz="1000" b="1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</a:t>
                      </a:r>
                      <a:r>
                        <a:rPr lang="ko-KR" altLang="en-US" sz="1000" b="1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번 문항은 </a:t>
                      </a:r>
                      <a:r>
                        <a:rPr lang="en-US" altLang="ko-KR" sz="1000" b="1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</a:t>
                      </a:r>
                      <a:r>
                        <a:rPr lang="ko-KR" altLang="en-US" sz="1000" b="1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예</a:t>
                      </a:r>
                      <a:r>
                        <a:rPr lang="en-US" altLang="ko-KR" sz="1000" b="1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 </a:t>
                      </a:r>
                      <a:r>
                        <a:rPr lang="ko-KR" altLang="en-US" sz="1000" b="1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체크</a:t>
                      </a:r>
                      <a:endParaRPr lang="en-US" altLang="ko-KR" sz="1000" b="1" i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* 신청 대상 </a:t>
                      </a:r>
                      <a:r>
                        <a:rPr lang="en-US" altLang="ko-KR" sz="10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0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 초과일 경우에만</a:t>
                      </a:r>
                      <a:r>
                        <a:rPr lang="en-US" altLang="ko-KR" sz="10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ko-KR" altLang="en-US" sz="10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별지</a:t>
                      </a:r>
                      <a:r>
                        <a:rPr lang="en-US" altLang="ko-KR" sz="10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10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지원대상청년목록</a:t>
                      </a:r>
                      <a:r>
                        <a:rPr lang="ko-KR" altLang="en-US" sz="10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필히 작성 후 첨부 </a:t>
                      </a:r>
                      <a:endParaRPr lang="en-US" altLang="ko-KR" sz="100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계좌번호</a:t>
                      </a:r>
                      <a:endParaRPr lang="en-US" altLang="ko-KR" sz="1050" b="1" u="none" baseline="0" dirty="0">
                        <a:solidFill>
                          <a:schemeClr val="tx1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schemeClr val="tx1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기업명의 계좌번호 입력</a:t>
                      </a:r>
                      <a:endParaRPr lang="en-US" altLang="ko-KR" sz="950" b="1" u="none" baseline="0" dirty="0">
                        <a:solidFill>
                          <a:schemeClr val="tx1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05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1329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2554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3778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5002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6226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7450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8674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632520" y="159023"/>
            <a:ext cx="8125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 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지원금 지급 신청서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(2)</a:t>
            </a:r>
            <a:endParaRPr lang="ko-KR" altLang="en-US" sz="2400" b="1" dirty="0">
              <a:solidFill>
                <a:schemeClr val="accent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781" y="159023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 3</a:t>
            </a:r>
            <a:endParaRPr lang="ko-KR" altLang="en-US" sz="24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FA8EDDA9-590B-45C9-9F65-85E3E38DEB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59" y="1646159"/>
            <a:ext cx="6369433" cy="378170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BDA1099-6C4B-4F4B-A97C-A606D3C08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950" y="1988979"/>
            <a:ext cx="6120680" cy="201622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B4BAE5-77EE-4E02-9653-181F4940E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950" y="4941168"/>
            <a:ext cx="6120680" cy="34576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9869DDBF-194D-44F7-87C6-FCF1280D578C}"/>
              </a:ext>
            </a:extLst>
          </p:cNvPr>
          <p:cNvSpPr/>
          <p:nvPr/>
        </p:nvSpPr>
        <p:spPr>
          <a:xfrm>
            <a:off x="330536" y="1550522"/>
            <a:ext cx="225005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id="{F0BFFD26-99BC-476A-9F30-A2661B592B76}"/>
              </a:ext>
            </a:extLst>
          </p:cNvPr>
          <p:cNvSpPr/>
          <p:nvPr/>
        </p:nvSpPr>
        <p:spPr>
          <a:xfrm>
            <a:off x="330537" y="4653287"/>
            <a:ext cx="225005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2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1809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96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6894488" y="890358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691943"/>
              </p:ext>
            </p:extLst>
          </p:nvPr>
        </p:nvGraphicFramePr>
        <p:xfrm>
          <a:off x="6912000" y="892084"/>
          <a:ext cx="2721520" cy="316665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지원금지급신청서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신청내용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신청금액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r>
                        <a:rPr lang="ko-KR" altLang="en-US" sz="950" b="1" u="none" baseline="0" dirty="0" err="1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회차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(6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개월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), 2</a:t>
                      </a:r>
                      <a:r>
                        <a:rPr lang="ko-KR" altLang="en-US" sz="950" b="1" u="none" baseline="0" dirty="0" err="1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회차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(3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개월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), 3</a:t>
                      </a:r>
                      <a:r>
                        <a:rPr lang="ko-KR" altLang="en-US" sz="950" b="1" u="none" baseline="0" dirty="0" err="1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회차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(3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개월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는 월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60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만원 한도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24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개월 근속 시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480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만원 일시 지급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!!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- 1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인당 최대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1,200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만원 지원가능</a:t>
                      </a: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[2023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년과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2024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 차이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]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- 2023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년은 조기지급이 가능하여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r>
                        <a:rPr lang="ko-KR" altLang="en-US" sz="950" b="1" u="none" baseline="0" dirty="0" err="1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회차가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3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개월이지만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2024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년에는 조기지급이 없어서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r>
                        <a:rPr lang="ko-KR" altLang="en-US" sz="950" b="1" u="none" baseline="0" dirty="0" err="1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회차를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6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개월 후 신청 가능</a:t>
                      </a: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 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항목추가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지원금 신청 대상자를 추가할 수 있는 버튼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05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1329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2554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3778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5002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6226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7450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8674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632520" y="159023"/>
            <a:ext cx="8125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 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지원금 지급 신청서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(3)</a:t>
            </a:r>
            <a:endParaRPr lang="ko-KR" altLang="en-US" sz="2400" b="1" dirty="0">
              <a:solidFill>
                <a:schemeClr val="accent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781" y="159023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 3</a:t>
            </a:r>
            <a:endParaRPr lang="ko-KR" altLang="en-US" sz="24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0C88B4CB-06EF-4D1D-BA97-9F75550DF2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330" y="1030424"/>
            <a:ext cx="6120680" cy="501317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4FE80B2-D12C-497B-B3E1-4B2DEEDE2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0952" y="2931890"/>
            <a:ext cx="1886172" cy="504056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D0370EBA-56F0-450F-97B5-03FB82568CC6}"/>
              </a:ext>
            </a:extLst>
          </p:cNvPr>
          <p:cNvSpPr/>
          <p:nvPr/>
        </p:nvSpPr>
        <p:spPr>
          <a:xfrm>
            <a:off x="4241702" y="3128752"/>
            <a:ext cx="225005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BDF65920-7660-4461-A2D1-BB397DCDA3B2}"/>
              </a:ext>
            </a:extLst>
          </p:cNvPr>
          <p:cNvSpPr/>
          <p:nvPr/>
        </p:nvSpPr>
        <p:spPr>
          <a:xfrm>
            <a:off x="5138207" y="4971273"/>
            <a:ext cx="225005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2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D20DF-B764-4D93-A42B-701089D00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7699" y="4971273"/>
            <a:ext cx="527647" cy="2160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2EC09DFA-BD6B-412D-8FD5-288D008F4C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79" y="5220313"/>
            <a:ext cx="6271932" cy="94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97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96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6894488" y="890358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181214"/>
              </p:ext>
            </p:extLst>
          </p:nvPr>
        </p:nvGraphicFramePr>
        <p:xfrm>
          <a:off x="6912000" y="892084"/>
          <a:ext cx="2721520" cy="18699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지원금지급신청서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지원제외 기업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확인서</a:t>
                      </a: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지원제외 기업</a:t>
                      </a: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기업이 신청서 신청 시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“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예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”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를 선택한 항목이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 이상 있는 경우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 불가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※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지침 내 확인서가 변경될 경우 내용이 변경될 수 있습니다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.</a:t>
                      </a:r>
                      <a:endParaRPr lang="en-US" altLang="ko-KR" sz="950" b="1" i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05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1329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2554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3778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5002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6226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7450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8674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632520" y="159023"/>
            <a:ext cx="8125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 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지원금 지급 신청서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(4)</a:t>
            </a:r>
            <a:endParaRPr lang="ko-KR" altLang="en-US" sz="2400" b="1" dirty="0">
              <a:solidFill>
                <a:schemeClr val="accent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781" y="159023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 3</a:t>
            </a:r>
            <a:endParaRPr lang="ko-KR" altLang="en-US" sz="24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593E185-E718-472B-8CF9-2D6004B152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729" y="1528962"/>
            <a:ext cx="6322069" cy="380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615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96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6894488" y="890358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637149"/>
              </p:ext>
            </p:extLst>
          </p:nvPr>
        </p:nvGraphicFramePr>
        <p:xfrm>
          <a:off x="6912000" y="892084"/>
          <a:ext cx="2721520" cy="18699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지원금지급신청서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지원대상 청년 요건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확인서</a:t>
                      </a: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지원제외 청년</a:t>
                      </a: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기업이 신청서 신청 시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 “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확인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”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을 선택하지 않은 항목이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 이상 있는 경우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 불가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※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지침 내 확인서가 변경될 경우 내용이 변경될 수 있습니다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.</a:t>
                      </a:r>
                      <a:endParaRPr lang="en-US" altLang="ko-KR" sz="950" b="1" i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05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1329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2554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3778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5002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6226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7450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8674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632520" y="159023"/>
            <a:ext cx="8125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 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지원금 지급 신청서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(5)</a:t>
            </a:r>
            <a:endParaRPr lang="ko-KR" altLang="en-US" sz="2400" b="1" dirty="0">
              <a:solidFill>
                <a:schemeClr val="accent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781" y="159023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 3</a:t>
            </a:r>
            <a:endParaRPr lang="ko-KR" altLang="en-US" sz="24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F113DB87-BF48-4502-B357-E5D2229436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59" y="998087"/>
            <a:ext cx="6353217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944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96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6894488" y="890358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893374"/>
              </p:ext>
            </p:extLst>
          </p:nvPr>
        </p:nvGraphicFramePr>
        <p:xfrm>
          <a:off x="6912000" y="892084"/>
          <a:ext cx="2721520" cy="31832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지원금지급신청서 작성 화면</a:t>
                      </a:r>
                      <a:endParaRPr lang="en-US" altLang="ko-KR" sz="1050" b="1" u="sng" dirty="0">
                        <a:solidFill>
                          <a:srgbClr val="3333FF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algn="l" latinLnBrk="1"/>
                      <a:r>
                        <a:rPr lang="ko-KR" altLang="en-US" sz="1050" b="1" u="none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확인서</a:t>
                      </a:r>
                      <a:r>
                        <a:rPr lang="en-US" altLang="ko-KR" sz="1050" b="1" u="none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1050" b="1" u="none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사업주명</a:t>
                      </a:r>
                      <a:r>
                        <a:rPr lang="en-US" altLang="ko-KR" sz="1050" b="1" u="none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1050" b="1" u="none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확인서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“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확인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”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을 선택하지 않은 항목이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 이상 있는 경우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 불가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“</a:t>
                      </a:r>
                      <a:r>
                        <a:rPr lang="ko-KR" altLang="en-US" sz="950" b="1" u="none" baseline="0" dirty="0" err="1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아니오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”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를 선택한 경우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 불가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외국인등록번호가 없는 외국인 사업주의 경우 선택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(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필수입력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사업주명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법인등록번호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전화번호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외국인등록번호 없는 사유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3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100" b="1" i="0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</a:t>
                      </a:r>
                      <a:endParaRPr lang="en-US" altLang="ko-KR" sz="1100" b="1" i="0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i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필수항목</a:t>
                      </a:r>
                      <a:r>
                        <a:rPr lang="en-US" altLang="ko-KR" sz="95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(*)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이 모두 작성된 경우 제출 가능</a:t>
                      </a:r>
                      <a:endParaRPr lang="en-US" altLang="ko-KR" sz="950" b="1" u="none" baseline="0" dirty="0">
                        <a:solidFill>
                          <a:schemeClr val="tx1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05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1329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2554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3778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5002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6226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7450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8674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632520" y="159023"/>
            <a:ext cx="8125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 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지원금 지급 신청서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(6)</a:t>
            </a:r>
            <a:endParaRPr lang="ko-KR" altLang="en-US" sz="2400" b="1" dirty="0">
              <a:solidFill>
                <a:schemeClr val="accent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781" y="159023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 3</a:t>
            </a:r>
            <a:endParaRPr lang="ko-KR" altLang="en-US" sz="24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21E94888-6D79-455F-8F48-50FE9B99A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496" y="1882527"/>
            <a:ext cx="6133021" cy="309294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EDCF2E8-CD82-4EAD-8BF0-E583826B2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907" y="1964088"/>
            <a:ext cx="5956371" cy="152972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816216-50BF-4D7C-B599-A60F3EDC3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678" y="4075300"/>
            <a:ext cx="3816424" cy="269387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4095C8-80A1-4C29-85DF-F879A693D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8905" y="4615845"/>
            <a:ext cx="1584176" cy="25598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E3725C07-C7BD-454D-9D4E-213002E02FF9}"/>
              </a:ext>
            </a:extLst>
          </p:cNvPr>
          <p:cNvSpPr/>
          <p:nvPr/>
        </p:nvSpPr>
        <p:spPr>
          <a:xfrm>
            <a:off x="363091" y="1693262"/>
            <a:ext cx="225005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id="{8B4C7FFA-B0B7-4CB8-B7C6-E2128C20E46B}"/>
              </a:ext>
            </a:extLst>
          </p:cNvPr>
          <p:cNvSpPr/>
          <p:nvPr/>
        </p:nvSpPr>
        <p:spPr>
          <a:xfrm>
            <a:off x="258902" y="3847964"/>
            <a:ext cx="225005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2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3FE15E5B-7296-4A3C-B77D-DAA45100326E}"/>
              </a:ext>
            </a:extLst>
          </p:cNvPr>
          <p:cNvSpPr/>
          <p:nvPr/>
        </p:nvSpPr>
        <p:spPr>
          <a:xfrm>
            <a:off x="3794918" y="4634513"/>
            <a:ext cx="225005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3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3594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E595167D-6D1A-689B-B5A5-3337C887F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45" y="1728100"/>
            <a:ext cx="8128110" cy="34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557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>
            <a:shade val="2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487</Words>
  <Application>Microsoft Office PowerPoint</Application>
  <PresentationFormat>A4 용지(210x297mm)</PresentationFormat>
  <Paragraphs>112</Paragraphs>
  <Slides>8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나눔고딕</vt:lpstr>
      <vt:lpstr>맑은 고딕</vt:lpstr>
      <vt:lpstr>한컴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Keis</dc:creator>
  <cp:lastModifiedBy>제영 연</cp:lastModifiedBy>
  <cp:revision>2421</cp:revision>
  <dcterms:modified xsi:type="dcterms:W3CDTF">2024-01-26T05:01:44Z</dcterms:modified>
  <cp:version/>
</cp:coreProperties>
</file>